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5"/>
  </p:notesMasterIdLst>
  <p:handoutMasterIdLst>
    <p:handoutMasterId r:id="rId16"/>
  </p:handoutMasterIdLst>
  <p:sldIdLst>
    <p:sldId id="256" r:id="rId3"/>
    <p:sldId id="329" r:id="rId4"/>
    <p:sldId id="319" r:id="rId5"/>
    <p:sldId id="320" r:id="rId6"/>
    <p:sldId id="328" r:id="rId7"/>
    <p:sldId id="323" r:id="rId8"/>
    <p:sldId id="324" r:id="rId9"/>
    <p:sldId id="326" r:id="rId10"/>
    <p:sldId id="315" r:id="rId11"/>
    <p:sldId id="327" r:id="rId12"/>
    <p:sldId id="325" r:id="rId13"/>
    <p:sldId id="273" r:id="rId1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94737" autoAdjust="0"/>
  </p:normalViewPr>
  <p:slideViewPr>
    <p:cSldViewPr>
      <p:cViewPr>
        <p:scale>
          <a:sx n="77" d="100"/>
          <a:sy n="77" d="100"/>
        </p:scale>
        <p:origin x="-994" y="21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32" y="806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0EEAD-39FB-4E91-A1D7-5FD7665E0BF9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7E514-E4E2-40DC-BB40-2226CEE374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33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7174A-9200-470A-99F4-20B151877651}" type="datetimeFigureOut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51636-4D0E-4107-823B-EC62816B7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166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51636-4D0E-4107-823B-EC62816B710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26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51636-4D0E-4107-823B-EC62816B710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0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51636-4D0E-4107-823B-EC62816B710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26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51636-4D0E-4107-823B-EC62816B710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26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51636-4D0E-4107-823B-EC62816B71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0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51636-4D0E-4107-823B-EC62816B71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0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51636-4D0E-4107-823B-EC62816B710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0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51636-4D0E-4107-823B-EC62816B710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0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51636-4D0E-4107-823B-EC62816B710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0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51636-4D0E-4107-823B-EC62816B710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0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51636-4D0E-4107-823B-EC62816B710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0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DFA70-F5A1-46BB-851C-A317FF0A9285}" type="datetime1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3624E-B628-42F2-A478-331EE1C664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DAB56-90C3-4616-A757-0FBF2CB10376}" type="datetime1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3624E-B628-42F2-A478-331EE1C664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8909B9-5470-41F9-AABB-57589CAD81B4}" type="datetime1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3624E-B628-42F2-A478-331EE1C664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529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1529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06F82-0DA4-4C8C-9ED8-6097647149B8}" type="datetime1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3624E-B628-42F2-A478-331EE1C664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228600"/>
            <a:ext cx="91440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C491E-F612-4C40-A588-9BFF6A7B2BDC}" type="datetime1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3624E-B628-42F2-A478-331EE1C664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1C1BA-F4F1-46BA-B753-AA8ED1FFA609}" type="datetime1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3624E-B628-42F2-A478-331EE1C664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536188-3208-4E56-AFF6-57F81E7B647E}" type="datetime1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3624E-B628-42F2-A478-331EE1C664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140DE-32D3-42E3-8C8A-D8A379C5E873}" type="datetime1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3624E-B628-42F2-A478-331EE1C664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FAD43-BA8A-4621-95D8-D58E6EE752E1}" type="datetime1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3624E-B628-42F2-A478-331EE1C664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99FC8-79DC-4D9C-9898-ED4B3E592EE5}" type="datetime1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3624E-B628-42F2-A478-331EE1C664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DE7ED-6871-49FE-A488-E89CCE168854}" type="datetime1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3624E-B628-42F2-A478-331EE1C664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8B1526-D2E4-489C-88D7-6C2DDD61B14A}" type="datetime1">
              <a:rPr lang="en-US" smtClean="0"/>
              <a:pPr/>
              <a:t>5/16/2019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1A3624E-B628-42F2-A478-331EE1C664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457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458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package" Target="../embeddings/Microsoft_Excel_Worksheet7.xlsx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tif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.tif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Excel_Worksheet8.xlsx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glicksman@pcaphl.or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ums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Excel_Worksheet2.xlsx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tif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Excel_Worksheet3.xlsx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Excel_Worksheet4.xlsx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Excel_Worksheet5.xlsx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tif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package" Target="../embeddings/Microsoft_Excel_Worksheet6.xlsx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"/>
            <a:ext cx="7406640" cy="32766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ffectLst/>
              </a:rPr>
              <a:t>The Changing Demographic Profile of Older Adults in the City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7406640" cy="4038600"/>
          </a:xfrm>
        </p:spPr>
        <p:txBody>
          <a:bodyPr>
            <a:normAutofit/>
          </a:bodyPr>
          <a:lstStyle/>
          <a:p>
            <a:pPr marL="0" lvl="0">
              <a:spcBef>
                <a:spcPct val="0"/>
              </a:spcBef>
              <a:buClrTx/>
              <a:buSzTx/>
              <a:defRPr/>
            </a:pP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>
              <a:spcBef>
                <a:spcPct val="0"/>
              </a:spcBef>
              <a:buClrTx/>
              <a:buSzTx/>
              <a:defRPr/>
            </a:pPr>
            <a:endParaRPr lang="en-US" sz="3200" cap="al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>
              <a:spcBef>
                <a:spcPct val="0"/>
              </a:spcBef>
              <a:buClrTx/>
              <a:buSzTx/>
              <a:defRPr/>
            </a:pPr>
            <a:endParaRPr lang="en-US" sz="3200" cap="al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algn="ctr">
              <a:spcBef>
                <a:spcPct val="0"/>
              </a:spcBef>
              <a:buClrTx/>
              <a:buSzTx/>
              <a:defRPr/>
            </a:pPr>
            <a:r>
              <a:rPr lang="en-US" sz="4200" dirty="0" smtClean="0">
                <a:solidFill>
                  <a:schemeClr val="tx1"/>
                </a:solidFill>
                <a:latin typeface="Tw Cen MT"/>
              </a:rPr>
              <a:t>Allen Glicksman, Director of Research And Evaluation</a:t>
            </a:r>
          </a:p>
        </p:txBody>
      </p:sp>
      <p:pic>
        <p:nvPicPr>
          <p:cNvPr id="5" name="Picture 4" descr="Logo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6096000"/>
            <a:ext cx="1524000" cy="5807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flipV="1">
            <a:off x="1600200" y="3124200"/>
            <a:ext cx="6858000" cy="152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Characteristics of the Migrant Populations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48768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endParaRPr lang="en-US" altLang="en-US" dirty="0">
              <a:solidFill>
                <a:srgbClr val="636C76"/>
              </a:solidFill>
              <a:latin typeface="Arial" charset="0"/>
              <a:ea typeface="Calibri Light" pitchFamily="34" charset="0"/>
              <a:cs typeface="Arial" charset="0"/>
            </a:endParaRPr>
          </a:p>
        </p:txBody>
      </p:sp>
      <p:pic>
        <p:nvPicPr>
          <p:cNvPr id="5" name="Picture 4" descr="Logo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6172200"/>
            <a:ext cx="1524000" cy="580757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550248"/>
              </p:ext>
            </p:extLst>
          </p:nvPr>
        </p:nvGraphicFramePr>
        <p:xfrm>
          <a:off x="1828800" y="1295400"/>
          <a:ext cx="693420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8" name="Worksheet" r:id="rId6" imgW="2103120" imgH="2933628" progId="Excel.Sheet.12">
                  <p:embed/>
                </p:oleObj>
              </mc:Choice>
              <mc:Fallback>
                <p:oleObj name="Worksheet" r:id="rId6" imgW="2103120" imgH="293362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28800" y="1295400"/>
                        <a:ext cx="6934200" cy="464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235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48768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endParaRPr lang="en-US" altLang="en-US" dirty="0">
              <a:solidFill>
                <a:srgbClr val="636C76"/>
              </a:solidFill>
              <a:latin typeface="Arial" charset="0"/>
              <a:ea typeface="Calibri Light" pitchFamily="34" charset="0"/>
              <a:cs typeface="Arial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9395404"/>
              </p:ext>
            </p:extLst>
          </p:nvPr>
        </p:nvGraphicFramePr>
        <p:xfrm>
          <a:off x="1338262" y="1230313"/>
          <a:ext cx="7653337" cy="494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4" name="Worksheet" r:id="rId5" imgW="6469326" imgH="4396668" progId="Excel.Sheet.12">
                  <p:embed/>
                </p:oleObj>
              </mc:Choice>
              <mc:Fallback>
                <p:oleObj name="Worksheet" r:id="rId5" imgW="6469326" imgH="439666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8262" y="1230313"/>
                        <a:ext cx="7653337" cy="4941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Logo.T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39000" y="6172200"/>
            <a:ext cx="1524000" cy="58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2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87562"/>
          </a:xfrm>
        </p:spPr>
        <p:txBody>
          <a:bodyPr rtlCol="0">
            <a:normAutofit/>
          </a:bodyPr>
          <a:lstStyle/>
          <a:p>
            <a:pPr lvl="0">
              <a:defRPr/>
            </a:pPr>
            <a:r>
              <a:rPr lang="en-US" dirty="0" smtClean="0"/>
              <a:t>Thanks for Listening</a:t>
            </a:r>
            <a:br>
              <a:rPr lang="en-US" dirty="0" smtClean="0"/>
            </a:br>
            <a:endParaRPr lang="en-US" b="1" dirty="0">
              <a:solidFill>
                <a:schemeClr val="accent2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6553200" cy="4525963"/>
          </a:xfrm>
        </p:spPr>
        <p:txBody>
          <a:bodyPr rtlCol="0">
            <a:normAutofit/>
          </a:bodyPr>
          <a:lstStyle/>
          <a:p>
            <a:pPr lvl="1"/>
            <a:r>
              <a:rPr lang="en-US" dirty="0" smtClean="0">
                <a:hlinkClick r:id="rId3"/>
              </a:rPr>
              <a:t>Allen.glicksman@pcacares.org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 descr="Logo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6096000"/>
            <a:ext cx="1524000" cy="5807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"/>
            <a:ext cx="740664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Data Sources: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7406640" cy="4038600"/>
          </a:xfrm>
        </p:spPr>
        <p:txBody>
          <a:bodyPr>
            <a:normAutofit fontScale="92500" lnSpcReduction="10000"/>
          </a:bodyPr>
          <a:lstStyle/>
          <a:p>
            <a:pPr marL="0" lvl="0">
              <a:spcBef>
                <a:spcPct val="0"/>
              </a:spcBef>
              <a:buClrTx/>
              <a:buSzTx/>
              <a:defRPr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 data presented here were taken from one of two sources:</a:t>
            </a:r>
          </a:p>
          <a:p>
            <a:pPr marL="0">
              <a:spcBef>
                <a:spcPct val="0"/>
              </a:spcBef>
              <a:buClrTx/>
              <a:buSzTx/>
              <a:defRPr/>
            </a:pP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ct val="0"/>
              </a:spcBef>
              <a:buClrTx/>
              <a:buSzTx/>
              <a:defRPr/>
            </a:pPr>
            <a:r>
              <a:rPr lang="en-US" sz="2800" cap="all" dirty="0" smtClean="0">
                <a:latin typeface="+mj-lt"/>
              </a:rPr>
              <a:t>AMERICAN </a:t>
            </a:r>
            <a:r>
              <a:rPr lang="en-US" sz="2800" cap="all" dirty="0">
                <a:latin typeface="+mj-lt"/>
              </a:rPr>
              <a:t>COMMUNITY SURVEY 2013-2017 5-YEAR SAMPLE</a:t>
            </a:r>
          </a:p>
          <a:p>
            <a:pPr marL="0" lvl="0">
              <a:spcBef>
                <a:spcPct val="0"/>
              </a:spcBef>
              <a:buClrTx/>
              <a:buSzTx/>
              <a:defRPr/>
            </a:pPr>
            <a:r>
              <a:rPr lang="en-US" sz="2800" i="1" dirty="0" smtClean="0">
                <a:latin typeface="+mj-lt"/>
              </a:rPr>
              <a:t>IPUMS </a:t>
            </a:r>
            <a:r>
              <a:rPr lang="en-US" sz="2800" i="1" dirty="0">
                <a:latin typeface="+mj-lt"/>
              </a:rPr>
              <a:t>USA, University of Minnesota, </a:t>
            </a:r>
            <a:r>
              <a:rPr lang="en-US" sz="2800" i="1" dirty="0" smtClean="0">
                <a:latin typeface="+mj-lt"/>
                <a:hlinkClick r:id="rId3"/>
              </a:rPr>
              <a:t>www.ipums.org</a:t>
            </a:r>
            <a:endParaRPr lang="en-US" sz="2800" i="1" dirty="0" smtClean="0">
              <a:latin typeface="+mj-lt"/>
            </a:endParaRPr>
          </a:p>
          <a:p>
            <a:pPr marL="0" lvl="0">
              <a:spcBef>
                <a:spcPct val="0"/>
              </a:spcBef>
              <a:buClrTx/>
              <a:buSzTx/>
              <a:defRPr/>
            </a:pPr>
            <a:endParaRPr lang="en-US" sz="28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0" lvl="0">
              <a:spcBef>
                <a:spcPct val="0"/>
              </a:spcBef>
              <a:buClrTx/>
              <a:buSzTx/>
              <a:defRPr/>
            </a:pPr>
            <a:endParaRPr lang="en-US" sz="280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0" lvl="0">
              <a:spcBef>
                <a:spcPct val="0"/>
              </a:spcBef>
              <a:buClrTx/>
              <a:buSzTx/>
              <a:defRPr/>
            </a:pPr>
            <a:r>
              <a:rPr lang="en-US" sz="2800" smtClean="0">
                <a:solidFill>
                  <a:schemeClr val="tx1"/>
                </a:solidFill>
                <a:latin typeface="+mj-lt"/>
                <a:cs typeface="Arial" pitchFamily="34" charset="0"/>
              </a:rPr>
              <a:t>Data 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Pamphlet for Philadelphia County, 2017  © Woods &amp; Poole, 2017</a:t>
            </a:r>
            <a:endParaRPr lang="en-US" sz="28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0" lvl="0">
              <a:spcBef>
                <a:spcPct val="0"/>
              </a:spcBef>
              <a:buClrTx/>
              <a:buSzTx/>
              <a:defRPr/>
            </a:pPr>
            <a:endParaRPr lang="en-US" sz="3200" cap="al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6096000"/>
            <a:ext cx="1524000" cy="5807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flipV="1">
            <a:off x="1447800" y="1295400"/>
            <a:ext cx="6858000" cy="152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25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Countries of Origin Persons Ages 60+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5720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endParaRPr lang="en-US" altLang="en-US" dirty="0">
              <a:solidFill>
                <a:srgbClr val="636C76"/>
              </a:solidFill>
              <a:latin typeface="Arial" charset="0"/>
              <a:ea typeface="Calibri Light" pitchFamily="34" charset="0"/>
              <a:cs typeface="Arial" charset="0"/>
            </a:endParaRPr>
          </a:p>
        </p:txBody>
      </p:sp>
      <p:pic>
        <p:nvPicPr>
          <p:cNvPr id="6" name="Picture 5" descr="Logo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19122" y="6090346"/>
            <a:ext cx="1524000" cy="580757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113602"/>
              </p:ext>
            </p:extLst>
          </p:nvPr>
        </p:nvGraphicFramePr>
        <p:xfrm>
          <a:off x="1447800" y="1447800"/>
          <a:ext cx="74676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9" name="Worksheet" r:id="rId6" imgW="5036766" imgH="2384988" progId="Excel.Sheet.12">
                  <p:embed/>
                </p:oleObj>
              </mc:Choice>
              <mc:Fallback>
                <p:oleObj name="Worksheet" r:id="rId6" imgW="5036766" imgH="23849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47800" y="1447800"/>
                        <a:ext cx="7467600" cy="45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85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Regions of Origin Persons Age 60+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4196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endParaRPr lang="en-US" altLang="en-US" dirty="0">
              <a:solidFill>
                <a:srgbClr val="636C76"/>
              </a:solidFill>
              <a:latin typeface="Arial" charset="0"/>
              <a:ea typeface="Calibri Light" pitchFamily="34" charset="0"/>
              <a:cs typeface="Arial" charset="0"/>
            </a:endParaRPr>
          </a:p>
        </p:txBody>
      </p:sp>
      <p:pic>
        <p:nvPicPr>
          <p:cNvPr id="5" name="Picture 4" descr="Logo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6096000"/>
            <a:ext cx="1524000" cy="580757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426367"/>
              </p:ext>
            </p:extLst>
          </p:nvPr>
        </p:nvGraphicFramePr>
        <p:xfrm>
          <a:off x="1447800" y="1447801"/>
          <a:ext cx="74676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4" name="Worksheet" r:id="rId6" imgW="5036766" imgH="1653468" progId="Excel.Sheet.12">
                  <p:embed/>
                </p:oleObj>
              </mc:Choice>
              <mc:Fallback>
                <p:oleObj name="Worksheet" r:id="rId6" imgW="5036766" imgH="165346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47800" y="1447801"/>
                        <a:ext cx="7467600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479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Largest Migrant Groups Age 60+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529139"/>
              </p:ext>
            </p:extLst>
          </p:nvPr>
        </p:nvGraphicFramePr>
        <p:xfrm>
          <a:off x="1371600" y="2514600"/>
          <a:ext cx="7175500" cy="2938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3125"/>
                <a:gridCol w="1400911"/>
                <a:gridCol w="2251464"/>
              </a:tblGrid>
              <a:tr h="80511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</a:tr>
              <a:tr h="1328487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</a:t>
                      </a:r>
                      <a:r>
                        <a:rPr lang="en-US" baseline="0" dirty="0" smtClean="0"/>
                        <a:t> Americans from the South (The Great Migration Wave Two)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38,221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33,171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805113">
                <a:tc>
                  <a:txBody>
                    <a:bodyPr/>
                    <a:lstStyle/>
                    <a:p>
                      <a:r>
                        <a:rPr lang="en-US" dirty="0" smtClean="0"/>
                        <a:t>Puerto Rico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8,766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10,904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Logo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6096000"/>
            <a:ext cx="1524000" cy="58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43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All Migrant Groups Age 60+ 2017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None/>
            </a:pPr>
            <a:endParaRPr lang="en-US" altLang="en-US" dirty="0">
              <a:solidFill>
                <a:srgbClr val="636C76"/>
              </a:solidFill>
              <a:latin typeface="Arial" charset="0"/>
              <a:ea typeface="Calibri Light" pitchFamily="34" charset="0"/>
              <a:cs typeface="Arial" charset="0"/>
            </a:endParaRPr>
          </a:p>
        </p:txBody>
      </p:sp>
      <p:pic>
        <p:nvPicPr>
          <p:cNvPr id="5" name="Picture 4" descr="Logo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2800" y="6262821"/>
            <a:ext cx="1524000" cy="580757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674225"/>
              </p:ext>
            </p:extLst>
          </p:nvPr>
        </p:nvGraphicFramePr>
        <p:xfrm>
          <a:off x="1447801" y="1412875"/>
          <a:ext cx="7391400" cy="460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6" name="Worksheet" r:id="rId6" imgW="2735634" imgH="4030908" progId="Excel.Sheet.12">
                  <p:embed/>
                </p:oleObj>
              </mc:Choice>
              <mc:Fallback>
                <p:oleObj name="Worksheet" r:id="rId6" imgW="2735634" imgH="403090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47801" y="1412875"/>
                        <a:ext cx="7391400" cy="460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080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Migrants Arriving 2012-2017 (All Ages)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0292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endParaRPr lang="en-US" altLang="en-US" dirty="0">
              <a:solidFill>
                <a:srgbClr val="636C76"/>
              </a:solidFill>
              <a:latin typeface="Arial" charset="0"/>
              <a:ea typeface="Calibri Light" pitchFamily="34" charset="0"/>
              <a:cs typeface="Arial" charset="0"/>
            </a:endParaRPr>
          </a:p>
        </p:txBody>
      </p:sp>
      <p:pic>
        <p:nvPicPr>
          <p:cNvPr id="6" name="Picture 5" descr="Logo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22435" y="6172200"/>
            <a:ext cx="1524000" cy="580757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262512"/>
              </p:ext>
            </p:extLst>
          </p:nvPr>
        </p:nvGraphicFramePr>
        <p:xfrm>
          <a:off x="1524000" y="1219200"/>
          <a:ext cx="74676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0" name="Worksheet" r:id="rId6" imgW="1905108" imgH="2202108" progId="Excel.Sheet.12">
                  <p:embed/>
                </p:oleObj>
              </mc:Choice>
              <mc:Fallback>
                <p:oleObj name="Worksheet" r:id="rId6" imgW="1905108" imgH="220210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4000" y="1219200"/>
                        <a:ext cx="7467600" cy="45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273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Characteristics of the Migrant Populations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48768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endParaRPr lang="en-US" altLang="en-US" dirty="0">
              <a:solidFill>
                <a:srgbClr val="636C76"/>
              </a:solidFill>
              <a:latin typeface="Arial" charset="0"/>
              <a:ea typeface="Calibri Light" pitchFamily="34" charset="0"/>
              <a:cs typeface="Arial" charset="0"/>
            </a:endParaRPr>
          </a:p>
        </p:txBody>
      </p:sp>
      <p:pic>
        <p:nvPicPr>
          <p:cNvPr id="5" name="Picture 4" descr="Logo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6172200"/>
            <a:ext cx="1524000" cy="580757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876002"/>
              </p:ext>
            </p:extLst>
          </p:nvPr>
        </p:nvGraphicFramePr>
        <p:xfrm>
          <a:off x="1524000" y="1219200"/>
          <a:ext cx="73914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6" name="Worksheet" r:id="rId6" imgW="2308914" imgH="3848028" progId="Excel.Sheet.12">
                  <p:embed/>
                </p:oleObj>
              </mc:Choice>
              <mc:Fallback>
                <p:oleObj name="Worksheet" r:id="rId6" imgW="2308914" imgH="384802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4000" y="1219200"/>
                        <a:ext cx="7391400" cy="472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971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Characteristics of the Migrant Populations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48768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endParaRPr lang="en-US" altLang="en-US" dirty="0">
              <a:solidFill>
                <a:srgbClr val="636C76"/>
              </a:solidFill>
              <a:latin typeface="Arial" charset="0"/>
              <a:ea typeface="Calibri Light" pitchFamily="34" charset="0"/>
              <a:cs typeface="Arial" charset="0"/>
            </a:endParaRPr>
          </a:p>
        </p:txBody>
      </p:sp>
      <p:pic>
        <p:nvPicPr>
          <p:cNvPr id="5" name="Picture 4" descr="Logo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6172200"/>
            <a:ext cx="1524000" cy="580757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94723"/>
              </p:ext>
            </p:extLst>
          </p:nvPr>
        </p:nvGraphicFramePr>
        <p:xfrm>
          <a:off x="1447800" y="1219200"/>
          <a:ext cx="7543800" cy="466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5" name="Worksheet" r:id="rId6" imgW="2956560" imgH="3848028" progId="Excel.Sheet.12">
                  <p:embed/>
                </p:oleObj>
              </mc:Choice>
              <mc:Fallback>
                <p:oleObj name="Worksheet" r:id="rId6" imgW="2956560" imgH="384802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47800" y="1219200"/>
                        <a:ext cx="7543800" cy="466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302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Franklin Gothic Medium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2761</TotalTime>
  <Words>146</Words>
  <Application>Microsoft Office PowerPoint</Application>
  <PresentationFormat>On-screen Show (4:3)</PresentationFormat>
  <Paragraphs>43</Paragraphs>
  <Slides>12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Solstice</vt:lpstr>
      <vt:lpstr>Default Design</vt:lpstr>
      <vt:lpstr>Worksheet</vt:lpstr>
      <vt:lpstr>The Changing Demographic Profile of Older Adults in the City </vt:lpstr>
      <vt:lpstr>Data Sources:</vt:lpstr>
      <vt:lpstr>Countries of Origin Persons Ages 60+</vt:lpstr>
      <vt:lpstr>Regions of Origin Persons Age 60+</vt:lpstr>
      <vt:lpstr>Largest Migrant Groups Age 60+</vt:lpstr>
      <vt:lpstr>All Migrant Groups Age 60+ 2017</vt:lpstr>
      <vt:lpstr>Migrants Arriving 2012-2017 (All Ages)</vt:lpstr>
      <vt:lpstr>Characteristics of the Migrant Populations </vt:lpstr>
      <vt:lpstr>Characteristics of the Migrant Populations </vt:lpstr>
      <vt:lpstr>Characteristics of the Migrant Populations </vt:lpstr>
      <vt:lpstr>Future Trends</vt:lpstr>
      <vt:lpstr>Thanks for Listening </vt:lpstr>
    </vt:vector>
  </TitlesOfParts>
  <Company>Philadelphia Corporation for Aging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Findings from the “Walkability’s Impact on Senior Health” Study: Implications for the National Prevention Strategy</dc:title>
  <dc:creator>lring</dc:creator>
  <cp:lastModifiedBy>Allen Glicksman</cp:lastModifiedBy>
  <cp:revision>347</cp:revision>
  <cp:lastPrinted>2019-04-25T16:19:42Z</cp:lastPrinted>
  <dcterms:created xsi:type="dcterms:W3CDTF">2014-10-23T14:24:19Z</dcterms:created>
  <dcterms:modified xsi:type="dcterms:W3CDTF">2019-05-16T17:42:16Z</dcterms:modified>
</cp:coreProperties>
</file>